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68" r:id="rId1"/>
    <p:sldMasterId id="2147483769" r:id="rId2"/>
    <p:sldMasterId id="2147483770" r:id="rId3"/>
  </p:sldMasterIdLst>
  <p:notesMasterIdLst>
    <p:notesMasterId r:id="rId51"/>
  </p:notesMasterIdLst>
  <p:sldIdLst>
    <p:sldId id="256" r:id="rId4"/>
    <p:sldId id="257" r:id="rId5"/>
    <p:sldId id="258" r:id="rId6"/>
    <p:sldId id="299" r:id="rId7"/>
    <p:sldId id="300" r:id="rId8"/>
    <p:sldId id="301" r:id="rId9"/>
    <p:sldId id="302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68" r:id="rId18"/>
    <p:sldId id="269" r:id="rId19"/>
    <p:sldId id="270" r:id="rId20"/>
    <p:sldId id="271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8" r:id="rId50"/>
  </p:sldIdLst>
  <p:sldSz cx="9144000" cy="5143500" type="screen16x9"/>
  <p:notesSz cx="6858000" cy="9144000"/>
  <p:embeddedFontLst>
    <p:embeddedFont>
      <p:font typeface="Amatic SC" pitchFamily="2" charset="-79"/>
      <p:regular r:id="rId52"/>
      <p:bold r:id="rId53"/>
    </p:embeddedFont>
    <p:embeddedFont>
      <p:font typeface="Inconsolata" pitchFamily="49" charset="77"/>
      <p:regular r:id="rId54"/>
      <p:bold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oboto Light" panose="02000000000000000000" pitchFamily="2" charset="0"/>
      <p:regular r:id="rId60"/>
      <p:bold r:id="rId61"/>
      <p:italic r:id="rId62"/>
      <p:boldItalic r:id="rId63"/>
    </p:embeddedFont>
    <p:embeddedFont>
      <p:font typeface="Roboto Medium" panose="02000000000000000000" pitchFamily="2" charset="0"/>
      <p:regular r:id="rId64"/>
      <p:bold r:id="rId65"/>
      <p:italic r:id="rId66"/>
      <p:boldItalic r:id="rId67"/>
    </p:embeddedFont>
    <p:embeddedFont>
      <p:font typeface="Roboto Thin" panose="02000000000000000000" pitchFamily="2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5E512D-EE4A-409F-97EA-748F1438E4BA}">
  <a:tblStyle styleId="{BC5E512D-EE4A-409F-97EA-748F1438E4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>
      <p:cViewPr varScale="1">
        <p:scale>
          <a:sx n="160" d="100"/>
          <a:sy n="160" d="100"/>
        </p:scale>
        <p:origin x="240" y="168"/>
      </p:cViewPr>
      <p:guideLst>
        <p:guide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font" Target="fonts/font10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6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font" Target="fonts/font4.fntdata"/><Relationship Id="rId7" Type="http://schemas.openxmlformats.org/officeDocument/2006/relationships/slide" Target="slides/slide4.xml"/><Relationship Id="rId7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6181e3fc3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6181e3fc3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406a798aef_2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g406a798aef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6188568637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6188568637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6188568637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6188568637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6181e3fc3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6181e3fc3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605fb1b5c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605fb1b5c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Shutterstock_46018207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shutterstock_107698130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6181e3fc3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6181e3fc3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605fb1b5c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605fb1b5c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6181e3fc3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6181e3fc3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607e9e3fe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607e9e3fe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shutterstock_94248952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6181e3fc3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6181e3fc3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41c531a7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41c531a7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605fb1b5c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605fb1b5c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6181e3fc3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6181e3fc3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6181e3fc3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6181e3fc38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shutterstock_538046059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6181e3fc3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6181e3fc3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6181e3fc3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6181e3fc3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605fb1b5c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605fb1b5c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6181e3fc38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6181e3fc38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61885686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61885686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618856863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618856863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618856863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618856863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6181e3fc3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Google Shape;2083;g6181e3fc3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6181e3fc3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6181e3fc38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618856863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6188568637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6188568637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6188568637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618856863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618856863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605fb1b5c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605fb1b5c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605fb1b5c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605fb1b5c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41c531a78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41c531a78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616e9af4be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616e9af4be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6188568637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6188568637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6188568637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6188568637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41c531a7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41c531a7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241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41c531a78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Google Shape;2451;g41c531a78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41c531a78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" name="Google Shape;2457;g41c531a78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616e9af4be_5_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616e9af4be_5_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618856863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1" name="Google Shape;2491;g618856863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41c531a78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" name="Google Shape;2498;g41c531a78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shutterstock_757928980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406a798aef_2_1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g406a798aef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41c531a7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41c531a7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606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6188568637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6188568637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4c85ea18e0_0_20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g4c85ea18e0_0_2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g6188568637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" name="Google Shape;2536;g6188568637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618856863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1" name="Google Shape;2551;g618856863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0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8" name="Google Shape;1668;p1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9" name="Google Shape;1669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0" name="Google Shape;1670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1" name="Google Shape;1671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2" name="Google Shape;1672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10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10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10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10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10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8" name="Google Shape;1678;p10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9" name="Google Shape;1679;p10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10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10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2" name="Google Shape;1682;p10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10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10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10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0" name="Google Shape;1690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1" name="Google Shape;1691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2" name="Google Shape;1692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3" name="Google Shape;1693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4" name="Google Shape;1694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5" name="Google Shape;1695;p10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6" name="Google Shape;1696;p10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10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10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10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10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10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10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3" name="Google Shape;1703;p10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4" name="Google Shape;1704;p10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5" name="Google Shape;1705;p10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06" name="Google Shape;1706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10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10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10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10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5" name="Google Shape;1715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16" name="Google Shape;1716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7" name="Google Shape;1717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8" name="Google Shape;1718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9" name="Google Shape;1719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0" name="Google Shape;1720;p10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1" name="Google Shape;1721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10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7" name="Google Shape;1727;p10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10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9" name="Google Shape;1729;p10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10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1" name="Google Shape;1731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10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0" name="Google Shape;1740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1" name="Google Shape;1741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2" name="Google Shape;1742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3" name="Google Shape;1743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4" name="Google Shape;1744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5" name="Google Shape;1745;p10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6" name="Google Shape;1746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10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10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3" name="Google Shape;1753;p10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4" name="Google Shape;1754;p10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10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56" name="Google Shape;1756;p10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0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0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0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10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10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0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5" name="Google Shape;1765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6" name="Google Shape;1766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7" name="Google Shape;1767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8" name="Google Shape;1768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9" name="Google Shape;1769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0" name="Google Shape;1770;p10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1" name="Google Shape;1771;p10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10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10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0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0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7" name="Google Shape;1777;p10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10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9" name="Google Shape;1779;p10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10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81" name="Google Shape;1781;p107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107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107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107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107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107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0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0" name="Google Shape;1790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91" name="Google Shape;1791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2" name="Google Shape;1792;p10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3" name="Google Shape;1793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4" name="Google Shape;1794;p1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10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6" name="Google Shape;1796;p10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10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8" name="Google Shape;1798;p10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0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10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0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10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0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10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0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10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10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08" name="Google Shape;1808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0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108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10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8" name="Google Shape;1818;p10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19" name="Google Shape;1819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0" name="Google Shape;1820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1" name="Google Shape;1821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2" name="Google Shape;1822;p10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3" name="Google Shape;1823;p10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4" name="Google Shape;1824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10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6" name="Google Shape;1826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10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8" name="Google Shape;1828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10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0" name="Google Shape;1830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0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10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10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36" name="Google Shape;1836;p10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0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0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0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0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10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10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6" name="Google Shape;1846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7" name="Google Shape;1847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8" name="Google Shape;1848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49" name="Google Shape;1849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0" name="Google Shape;1850;p1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1" name="Google Shape;1851;p11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11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11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11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1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0" name="Google Shape;1860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11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11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64" name="Google Shape;1864;p11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1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11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110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110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1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4" name="Google Shape;1874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75" name="Google Shape;1875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6" name="Google Shape;1876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7" name="Google Shape;1877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8" name="Google Shape;1878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11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0" name="Google Shape;1880;p11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11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2" name="Google Shape;1882;p11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1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4" name="Google Shape;1884;p11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11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6" name="Google Shape;1886;p11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11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11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11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11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1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92" name="Google Shape;1892;p11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1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11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111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111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1" name="Google Shape;1901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02" name="Google Shape;1902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3" name="Google Shape;1903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4" name="Google Shape;1904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5" name="Google Shape;1905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6" name="Google Shape;1906;p11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11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8" name="Google Shape;1908;p11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11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0" name="Google Shape;1910;p11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11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2" name="Google Shape;1912;p11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1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4" name="Google Shape;1914;p11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11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6" name="Google Shape;1916;p11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11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8" name="Google Shape;1918;p11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11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0" name="Google Shape;1920;p11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1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22" name="Google Shape;1922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1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1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1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2" name="Google Shape;1932;p1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3" name="Google Shape;1933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4" name="Google Shape;1934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5" name="Google Shape;1935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6" name="Google Shape;1936;p1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7" name="Google Shape;1937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11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9" name="Google Shape;1939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11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1" name="Google Shape;1941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11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3" name="Google Shape;1943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1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5" name="Google Shape;1945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11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7" name="Google Shape;1947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11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9" name="Google Shape;1949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11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11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53" name="Google Shape;1953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3" name="Google Shape;1963;p1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64" name="Google Shape;1964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5" name="Google Shape;1965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6" name="Google Shape;1966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7" name="Google Shape;1967;p1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8" name="Google Shape;1968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1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0" name="Google Shape;1970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11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11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4" name="Google Shape;1974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11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6" name="Google Shape;1976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11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8" name="Google Shape;1978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11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0" name="Google Shape;1980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11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2" name="Google Shape;1982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11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84" name="Google Shape;1984;p11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1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1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11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11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4" name="Google Shape;1994;p1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95" name="Google Shape;1995;p1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6" name="Google Shape;1996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7" name="Google Shape;1997;p1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8" name="Google Shape;1998;p11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9" name="Google Shape;1999;p11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11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1" name="Google Shape;2001;p11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11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3" name="Google Shape;2003;p11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11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5" name="Google Shape;2005;p11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11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7" name="Google Shape;2007;p11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11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9" name="Google Shape;2009;p11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11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1" name="Google Shape;2011;p11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11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3" name="Google Shape;2013;p11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11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5" name="Google Shape;2015;p11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1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1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1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1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1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1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1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4" name="Google Shape;2024;p1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p116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6" name="Google Shape;2026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7" name="Google Shape;2027;p1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28" name="Google Shape;202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9" name="Google Shape;2029;p116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30" name="Google Shape;2030;p116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Google Shape;2032;p1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4" name="Google Shape;2034;p1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5" name="Google Shape;2035;p117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36" name="Google Shape;203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9" name="Google Shape;2039;p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118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1" name="Google Shape;2041;p118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1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4" name="Google Shape;2044;p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p119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6" name="Google Shape;2046;p119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" name="Google Shape;2048;p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49" name="Google Shape;2049;p120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0" name="Google Shape;2050;p120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51" name="Google Shape;2051;p120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2" name="Google Shape;2052;p120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120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Google Shape;2055;p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121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57" name="Google Shape;2057;p121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8" name="Google Shape;2058;p121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121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121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Google Shape;2062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3" name="Google Shape;2063;p122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5" name="Google Shape;2065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23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3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3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3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3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3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3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3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3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3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2" name="Google Shape;4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3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3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3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4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4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4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0" name="Google Shape;700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4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4" name="Google Shape;724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9" name="Google Shape;79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Google Shape;853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6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8" name="Google Shape;1018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6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4" name="Google Shape;1024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6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6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. Time to Code">
  <p:cSld name="CUSTOM_5"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6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6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6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36" name="Google Shape;103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7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1" name="Google Shape;1041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7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43" name="Google Shape;1043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4" name="Google Shape;10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5" name="Google Shape;1045;p7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6" name="Google Shape;1046;p7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7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8" name="Google Shape;104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7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1" name="Google Shape;1051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3" name="Google Shape;10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4" name="Google Shape;1054;p7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5" name="Google Shape;1055;p7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6" name="Google Shape;1056;p7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57" name="Google Shape;105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7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7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1" name="Google Shape;1061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3" name="Google Shape;106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4" name="Google Shape;1064;p7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5" name="Google Shape;1065;p7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7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67" name="Google Shape;106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7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7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1" name="Google Shape;1071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2" name="Google Shape;107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3" name="Google Shape;107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7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7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7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78" name="Google Shape;1078;p7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7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7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3" name="Google Shape;1083;p74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4" name="Google Shape;1084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7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75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9" name="Google Shape;1089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93" name="Google Shape;1093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4" name="Google Shape;1094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5" name="Google Shape;1095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6" name="Google Shape;1096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7" name="Google Shape;1097;p7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77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1" name="Google Shape;1101;p77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2" name="Google Shape;1102;p7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7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05" name="Google Shape;110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6" name="Google Shape;1106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7" name="Google Shape;1107;p7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7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78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11" name="Google Shape;1111;p78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7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9" name="Google Shape;1119;p7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0" name="Google Shape;1120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21" name="Google Shape;1121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8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8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" name="Google Shape;112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8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8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9" name="Google Shape;1129;p80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8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8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81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7" name="Google Shape;1137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8" name="Google Shape;1138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81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41" name="Google Shape;1141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2" name="Google Shape;1142;p8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3" name="Google Shape;1143;p8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8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7" name="Google Shape;114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82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82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1" name="Google Shape;1151;p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Google Shape;1152;p8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53" name="Google Shape;1153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83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7" name="Google Shape;1157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8" name="Google Shape;1158;p8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9" name="Google Shape;1159;p83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0" name="Google Shape;1160;p83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1" name="Google Shape;116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2" name="Google Shape;1162;p8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63" name="Google Shape;1163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8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8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7" name="Google Shape;1167;p84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9" name="Google Shape;116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1" name="Google Shape;1171;p8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2" name="Google Shape;1172;p8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4" name="Google Shape;1174;p8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8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77" name="Google Shape;1177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8" name="Google Shape;1178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79" name="Google Shape;1179;p85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1" name="Google Shape;1181;p85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2" name="Google Shape;1182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3" name="Google Shape;1183;p8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8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9" name="Google Shape;118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0" name="Google Shape;1190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1" name="Google Shape;119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2" name="Google Shape;1192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93" name="Google Shape;1193;p8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94" name="Google Shape;119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8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7" name="Google Shape;119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8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00" name="Google Shape;1200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1" name="Google Shape;1201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8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03" name="Google Shape;1203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5" name="Google Shape;1205;p86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6" name="Google Shape;1206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86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0" name="Google Shape;1210;p86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1" name="Google Shape;1211;p86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5" name="Google Shape;1215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16" name="Google Shape;1216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7" name="Google Shape;1217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18" name="Google Shape;1218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9" name="Google Shape;1219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20" name="Google Shape;1220;p8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21" name="Google Shape;1221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2" name="Google Shape;1222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8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24" name="Google Shape;1224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8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7" name="Google Shape;1227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8" name="Google Shape;1228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" name="Google Shape;1229;p8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30" name="Google Shape;123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1" name="Google Shape;1231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2" name="Google Shape;1232;p87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3" name="Google Shape;1233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7" name="Google Shape;1237;p87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8" name="Google Shape;1238;p87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9" name="Google Shape;1239;p8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40" name="Google Shape;124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8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48" name="Google Shape;1248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9" name="Google Shape;1249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0" name="Google Shape;1250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1" name="Google Shape;1251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52" name="Google Shape;1252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3" name="Google Shape;1253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4" name="Google Shape;1254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5" name="Google Shape;1255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8" name="Google Shape;125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62" name="Google Shape;1262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3" name="Google Shape;1263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4" name="Google Shape;1264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5" name="Google Shape;1265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66" name="Google Shape;1266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7" name="Google Shape;1267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9" name="Google Shape;1269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70" name="Google Shape;1270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1" name="Google Shape;1271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2" name="Google Shape;1272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3" name="Google Shape;1273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74" name="Google Shape;1274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" name="Google Shape;1276;p88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7" name="Google Shape;1277;p88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8" name="Google Shape;1278;p8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9" name="Google Shape;1279;p88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0" name="Google Shape;1280;p88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8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85" name="Google Shape;1285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6" name="Google Shape;1286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87" name="Google Shape;1287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8" name="Google Shape;1288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89" name="Google Shape;1289;p8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0" name="Google Shape;1290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1" name="Google Shape;1291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89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8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4" name="Google Shape;1294;p8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95" name="Google Shape;1295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7" name="Google Shape;1297;p8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8" name="Google Shape;1298;p8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9" name="Google Shape;129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0" name="Google Shape;130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1" name="Google Shape;1301;p8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2" name="Google Shape;1302;p8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3" name="Google Shape;1303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4" name="Google Shape;1304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5" name="Google Shape;1305;p89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6" name="Google Shape;1306;p8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07" name="Google Shape;1307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8" name="Google Shape;1308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9" name="Google Shape;1309;p89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0" name="Google Shape;1310;p8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1" name="Google Shape;1311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2" name="Google Shape;1312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3" name="Google Shape;1313;p89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4" name="Google Shape;1314;p89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5" name="Google Shape;1315;p89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6" name="Google Shape;1316;p8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7" name="Google Shape;1317;p89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90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1" name="Google Shape;1321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22" name="Google Shape;1322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3" name="Google Shape;1323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24" name="Google Shape;1324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5" name="Google Shape;1325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26" name="Google Shape;1326;p90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27" name="Google Shape;132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8" name="Google Shape;132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9" name="Google Shape;1329;p9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0" name="Google Shape;1330;p90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1" name="Google Shape;1331;p90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32" name="Google Shape;1332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3" name="Google Shape;1333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4" name="Google Shape;1334;p90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5" name="Google Shape;1335;p90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6" name="Google Shape;1336;p90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37" name="Google Shape;133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8" name="Google Shape;133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9" name="Google Shape;1339;p9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90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1" name="Google Shape;1341;p90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42" name="Google Shape;1342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3" name="Google Shape;1343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4" name="Google Shape;1344;p90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90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6" name="Google Shape;1346;p90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47" name="Google Shape;134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8" name="Google Shape;134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9" name="Google Shape;1349;p90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90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90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52" name="Google Shape;1352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9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90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6" name="Google Shape;1356;p90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57" name="Google Shape;135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9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2" name="Google Shape;1362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63" name="Google Shape;1363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4" name="Google Shape;1364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65" name="Google Shape;1365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6" name="Google Shape;1366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7" name="Google Shape;1367;p9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8" name="Google Shape;1368;p9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69" name="Google Shape;136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0" name="Google Shape;137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1" name="Google Shape;1371;p91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2" name="Google Shape;1372;p9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3" name="Google Shape;1373;p9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74" name="Google Shape;1374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5" name="Google Shape;1375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6" name="Google Shape;1376;p91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7" name="Google Shape;1377;p9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8" name="Google Shape;1378;p9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79" name="Google Shape;137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0" name="Google Shape;138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1" name="Google Shape;1381;p91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2" name="Google Shape;1382;p9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3" name="Google Shape;1383;p9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84" name="Google Shape;1384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5" name="Google Shape;1385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" name="Google Shape;1386;p91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7" name="Google Shape;1387;p9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8" name="Google Shape;1388;p9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89" name="Google Shape;138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0" name="Google Shape;139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1" name="Google Shape;1391;p91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9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3" name="Google Shape;1393;p9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94" name="Google Shape;1394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Google Shape;1396;p91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9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8" name="Google Shape;1398;p9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99" name="Google Shape;139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1" name="Google Shape;1401;p91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9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9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04" name="Google Shape;1404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91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10" name="Google Shape;1410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12" name="Google Shape;1412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3" name="Google Shape;1413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4" name="Google Shape;1414;p9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5" name="Google Shape;1415;p9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16" name="Google Shape;141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7" name="Google Shape;141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8" name="Google Shape;1418;p92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9" name="Google Shape;1419;p9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0" name="Google Shape;1420;p9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21" name="Google Shape;142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2" name="Google Shape;142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3" name="Google Shape;1423;p92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4" name="Google Shape;1424;p9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5" name="Google Shape;1425;p9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26" name="Google Shape;142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7" name="Google Shape;142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8" name="Google Shape;1428;p92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9" name="Google Shape;1429;p9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0" name="Google Shape;1430;p9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31" name="Google Shape;143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2" name="Google Shape;143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3" name="Google Shape;1433;p92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4" name="Google Shape;1434;p9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5" name="Google Shape;1435;p9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36" name="Google Shape;143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7" name="Google Shape;143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8" name="Google Shape;1438;p92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9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0" name="Google Shape;1440;p9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41" name="Google Shape;144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2" name="Google Shape;144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3" name="Google Shape;1443;p92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9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5" name="Google Shape;1445;p9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46" name="Google Shape;1446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7" name="Google Shape;1447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8" name="Google Shape;1448;p9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9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0" name="Google Shape;1450;p9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51" name="Google Shape;145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2" name="Google Shape;145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3" name="Google Shape;1453;p9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6" name="Google Shape;1456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57" name="Google Shape;145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9" name="Google Shape;145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0" name="Google Shape;1460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1" name="Google Shape;1461;p93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62" name="Google Shape;1462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3" name="Google Shape;1463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4" name="Google Shape;1464;p93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93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6" name="Google Shape;1466;p93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67" name="Google Shape;1467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8" name="Google Shape;1468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9" name="Google Shape;1469;p93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93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71" name="Google Shape;1471;p93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72" name="Google Shape;1472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3" name="Google Shape;1473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4" name="Google Shape;1474;p93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93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Google Shape;1477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94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1" name="Google Shape;1481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2" name="Google Shape;1482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4" name="Google Shape;1484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85" name="Google Shape;1485;p94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86" name="Google Shape;1486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7" name="Google Shape;1487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8" name="Google Shape;1488;p94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9" name="Google Shape;1489;p94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0" name="Google Shape;1490;p94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1" name="Google Shape;1491;p94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92" name="Google Shape;1492;p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3" name="Google Shape;1493;p9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4" name="Google Shape;1494;p94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94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9" name="Google Shape;1499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0" name="Google Shape;1500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1" name="Google Shape;1501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2" name="Google Shape;1502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95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4" name="Google Shape;1504;p95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95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95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95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95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9" name="Google Shape;1509;p95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0" name="Google Shape;1510;p95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95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95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95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95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5" name="Google Shape;1515;p95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6" name="Google Shape;1516;p95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95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95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95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0" name="Google Shape;1520;p95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1" name="Google Shape;1521;p95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2" name="Google Shape;1522;p95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9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6" name="Google Shape;1526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7" name="Google Shape;1527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8" name="Google Shape;1528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9" name="Google Shape;1529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0" name="Google Shape;1530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1" name="Google Shape;1531;p9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2" name="Google Shape;1532;p9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9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9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9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6" name="Google Shape;1536;p9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9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8" name="Google Shape;153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9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9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5" name="Google Shape;1545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6" name="Google Shape;1546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7" name="Google Shape;1547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8" name="Google Shape;1548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9" name="Google Shape;1549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0" name="Google Shape;1550;p9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9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5" name="Google Shape;1555;p9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9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7" name="Google Shape;1557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4" name="Google Shape;1564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5" name="Google Shape;1565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6" name="Google Shape;1566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7" name="Google Shape;1567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8" name="Google Shape;1568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9" name="Google Shape;1569;p9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9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4" name="Google Shape;1574;p9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9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6" name="Google Shape;1576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9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9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3" name="Google Shape;1583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4" name="Google Shape;1584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5" name="Google Shape;1585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6" name="Google Shape;1586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7" name="Google Shape;1587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8" name="Google Shape;1588;p9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9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9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9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9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3" name="Google Shape;1593;p9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9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5" name="Google Shape;1595;p9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9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9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9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0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2" name="Google Shape;1602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3" name="Google Shape;1603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4" name="Google Shape;1604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5" name="Google Shape;1605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6" name="Google Shape;1606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10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8" name="Google Shape;1608;p10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10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0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10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10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3" name="Google Shape;1613;p10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4" name="Google Shape;1614;p10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10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16" name="Google Shape;1616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10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10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1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5" name="Google Shape;1625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6" name="Google Shape;1626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7" name="Google Shape;1627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8" name="Google Shape;1628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9" name="Google Shape;1629;p10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10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10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5" name="Google Shape;1635;p10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6" name="Google Shape;1636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10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38" name="Google Shape;1638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1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6" name="Google Shape;1646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47" name="Google Shape;1647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8" name="Google Shape;1648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9" name="Google Shape;1649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0" name="Google Shape;1650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10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2" name="Google Shape;1652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10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10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7" name="Google Shape;1657;p10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8" name="Google Shape;1658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10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0" name="Google Shape;1660;p10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0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10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10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10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13.xml"/><Relationship Id="rId50" Type="http://schemas.openxmlformats.org/officeDocument/2006/relationships/slideLayout" Target="../slideLayouts/slideLayout116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37" Type="http://schemas.openxmlformats.org/officeDocument/2006/relationships/slideLayout" Target="../slideLayouts/slideLayout103.xml"/><Relationship Id="rId40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11.xml"/><Relationship Id="rId53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10.xml"/><Relationship Id="rId52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01.xml"/><Relationship Id="rId43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74.xml"/><Relationship Id="rId51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104.xml"/><Relationship Id="rId4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107.xml"/><Relationship Id="rId54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102.xml"/><Relationship Id="rId49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  <p:sldLayoutId id="2147483746" r:id="rId33"/>
    <p:sldLayoutId id="2147483747" r:id="rId34"/>
    <p:sldLayoutId id="2147483748" r:id="rId35"/>
    <p:sldLayoutId id="2147483749" r:id="rId36"/>
    <p:sldLayoutId id="2147483750" r:id="rId37"/>
    <p:sldLayoutId id="2147483751" r:id="rId38"/>
    <p:sldLayoutId id="2147483752" r:id="rId39"/>
    <p:sldLayoutId id="2147483753" r:id="rId40"/>
    <p:sldLayoutId id="2147483754" r:id="rId41"/>
    <p:sldLayoutId id="2147483755" r:id="rId42"/>
    <p:sldLayoutId id="2147483756" r:id="rId43"/>
    <p:sldLayoutId id="2147483757" r:id="rId44"/>
    <p:sldLayoutId id="2147483758" r:id="rId45"/>
    <p:sldLayoutId id="2147483759" r:id="rId46"/>
    <p:sldLayoutId id="2147483760" r:id="rId47"/>
    <p:sldLayoutId id="2147483761" r:id="rId48"/>
    <p:sldLayoutId id="2147483762" r:id="rId49"/>
    <p:sldLayoutId id="2147483763" r:id="rId50"/>
    <p:sldLayoutId id="2147483764" r:id="rId51"/>
    <p:sldLayoutId id="2147483765" r:id="rId52"/>
    <p:sldLayoutId id="2147483766" r:id="rId53"/>
    <p:sldLayoutId id="2147483767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blic-apis/public-api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17.png"/><Relationship Id="rId4" Type="http://schemas.openxmlformats.org/officeDocument/2006/relationships/hyperlink" Target="https://en.wikipedia.org/wiki/Minimum_viable_produc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ject_managemen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hyperlink" Target="https://en.wikipedia.org/wiki/Project_team" TargetMode="External"/><Relationship Id="rId4" Type="http://schemas.openxmlformats.org/officeDocument/2006/relationships/hyperlink" Target="https://en.wikipedia.org/wiki/Work_(project_management)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tionary.com/browse/agil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developmen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hyperlink" Target="https://en.wikipedia.org/wiki/Agile_software_development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articles/about-issue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Lesson 7.1</a:t>
            </a:r>
            <a:endParaRPr/>
          </a:p>
        </p:txBody>
      </p:sp>
      <p:sp>
        <p:nvSpPr>
          <p:cNvPr id="2072" name="Google Shape;2072;p12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  <p:sp>
        <p:nvSpPr>
          <p:cNvPr id="2073" name="Google Shape;2073;p12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Requirements</a:t>
            </a:r>
            <a:endParaRPr/>
          </a:p>
        </p:txBody>
      </p:sp>
      <p:sp>
        <p:nvSpPr>
          <p:cNvPr id="2539" name="Google Shape;2539;p1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1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161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be deployed to GitHub Pages</a:t>
            </a:r>
            <a:endParaRPr/>
          </a:p>
        </p:txBody>
      </p:sp>
      <p:sp>
        <p:nvSpPr>
          <p:cNvPr id="2542" name="Google Shape;2542;p161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Must be interactive (i.e: accept and respond to user input)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161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meet good quality coding standards (indentation, scoping, naming, etc.)</a:t>
            </a:r>
            <a:endParaRPr/>
          </a:p>
        </p:txBody>
      </p:sp>
      <p:sp>
        <p:nvSpPr>
          <p:cNvPr id="2544" name="Google Shape;2544;p161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Does NOT use alerts, confirms, or prompts (look into </a:t>
            </a:r>
            <a:r>
              <a:rPr lang="en" i="1">
                <a:solidFill>
                  <a:schemeClr val="dk1"/>
                </a:solidFill>
              </a:rPr>
              <a:t>modals</a:t>
            </a:r>
            <a:r>
              <a:rPr lang="en">
                <a:solidFill>
                  <a:schemeClr val="dk1"/>
                </a:solidFill>
              </a:rPr>
              <a:t>). </a:t>
            </a:r>
            <a:endParaRPr/>
          </a:p>
        </p:txBody>
      </p:sp>
      <p:sp>
        <p:nvSpPr>
          <p:cNvPr id="2545" name="Google Shape;2545;p161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at least one new third-party API</a:t>
            </a:r>
            <a:endParaRPr/>
          </a:p>
        </p:txBody>
      </p:sp>
      <p:sp>
        <p:nvSpPr>
          <p:cNvPr id="2546" name="Google Shape;2546;p161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have a polished, mobile-first UI</a:t>
            </a:r>
            <a:endParaRPr/>
          </a:p>
        </p:txBody>
      </p:sp>
      <p:sp>
        <p:nvSpPr>
          <p:cNvPr id="2547" name="Google Shape;2547;p161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at least two server-side APIs</a:t>
            </a:r>
            <a:endParaRPr/>
          </a:p>
        </p:txBody>
      </p:sp>
      <p:sp>
        <p:nvSpPr>
          <p:cNvPr id="2548" name="Google Shape;2548;p161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</p:spPr>
        <p:txBody>
          <a:bodyPr spcFirstLastPara="1" wrap="square" lIns="13716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Must use a CSS framework </a:t>
            </a:r>
            <a:r>
              <a:rPr lang="en" i="1">
                <a:solidFill>
                  <a:schemeClr val="dk1"/>
                </a:solidFill>
              </a:rPr>
              <a:t>other than</a:t>
            </a:r>
            <a:r>
              <a:rPr lang="en">
                <a:solidFill>
                  <a:schemeClr val="dk1"/>
                </a:solidFill>
              </a:rPr>
              <a:t> Bootstrap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Requirements</a:t>
            </a:r>
            <a:endParaRPr/>
          </a:p>
        </p:txBody>
      </p:sp>
      <p:sp>
        <p:nvSpPr>
          <p:cNvPr id="2554" name="Google Shape;2554;p1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will be responsible for preparing a formal, 10-minute presentation that covers the following: </a:t>
            </a:r>
            <a:endParaRPr sz="1400"/>
          </a:p>
        </p:txBody>
      </p:sp>
      <p:sp>
        <p:nvSpPr>
          <p:cNvPr id="2555" name="Google Shape;2555;p1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16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Concept: </a:t>
            </a:r>
            <a:r>
              <a:rPr lang="en" sz="1300"/>
              <a:t>What is your user story? What was your motivation for development?</a:t>
            </a:r>
            <a:endParaRPr sz="1300"/>
          </a:p>
        </p:txBody>
      </p:sp>
      <p:sp>
        <p:nvSpPr>
          <p:cNvPr id="2557" name="Google Shape;2557;p16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Elevator pitch: </a:t>
            </a:r>
            <a:r>
              <a:rPr lang="en" sz="1300"/>
              <a:t>a one minute description of your application</a:t>
            </a:r>
            <a:endParaRPr sz="1300"/>
          </a:p>
        </p:txBody>
      </p:sp>
      <p:sp>
        <p:nvSpPr>
          <p:cNvPr id="2558" name="Google Shape;2558;p16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Process: </a:t>
            </a:r>
            <a:r>
              <a:rPr lang="en" sz="1300"/>
              <a:t>What were the technologies used? How were tasks and roles broken down and assigned? What challenges did you encounter? What were your successes?</a:t>
            </a:r>
            <a:endParaRPr sz="1300"/>
          </a:p>
        </p:txBody>
      </p:sp>
      <p:sp>
        <p:nvSpPr>
          <p:cNvPr id="2559" name="Google Shape;2559;p16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Demo: </a:t>
            </a:r>
            <a:r>
              <a:rPr lang="en" sz="1300"/>
              <a:t>Show your stuff!</a:t>
            </a:r>
            <a:endParaRPr sz="1300"/>
          </a:p>
        </p:txBody>
      </p:sp>
      <p:sp>
        <p:nvSpPr>
          <p:cNvPr id="2560" name="Google Shape;2560;p16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Directions for Future Development</a:t>
            </a:r>
            <a:endParaRPr sz="1300"/>
          </a:p>
        </p:txBody>
      </p:sp>
      <p:sp>
        <p:nvSpPr>
          <p:cNvPr id="2561" name="Google Shape;2561;p16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Links to to the deployed application and the GitHub repository</a:t>
            </a: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Metrics</a:t>
            </a:r>
            <a:endParaRPr/>
          </a:p>
        </p:txBody>
      </p:sp>
      <p:sp>
        <p:nvSpPr>
          <p:cNvPr id="2567" name="Google Shape;2567;p1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project will be evaluated on the following:</a:t>
            </a:r>
            <a:endParaRPr/>
          </a:p>
        </p:txBody>
      </p:sp>
      <p:sp>
        <p:nvSpPr>
          <p:cNvPr id="2568" name="Google Shape;2568;p16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Concept</a:t>
            </a:r>
            <a:endParaRPr sz="1800"/>
          </a:p>
        </p:txBody>
      </p:sp>
      <p:sp>
        <p:nvSpPr>
          <p:cNvPr id="2569" name="Google Shape;2569;p16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Design</a:t>
            </a:r>
            <a:endParaRPr sz="1800"/>
          </a:p>
        </p:txBody>
      </p:sp>
      <p:sp>
        <p:nvSpPr>
          <p:cNvPr id="2570" name="Google Shape;2570;p16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Functionality</a:t>
            </a:r>
            <a:endParaRPr sz="1800"/>
          </a:p>
        </p:txBody>
      </p:sp>
      <p:sp>
        <p:nvSpPr>
          <p:cNvPr id="2571" name="Google Shape;2571;p16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Collaboration</a:t>
            </a:r>
            <a:endParaRPr sz="1800"/>
          </a:p>
        </p:txBody>
      </p:sp>
      <p:sp>
        <p:nvSpPr>
          <p:cNvPr id="2572" name="Google Shape;2572;p16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Presentation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 Suggestions</a:t>
            </a:r>
            <a:endParaRPr/>
          </a:p>
        </p:txBody>
      </p:sp>
      <p:sp>
        <p:nvSpPr>
          <p:cNvPr id="2578" name="Google Shape;2578;p1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Stick to APIs that do all of the following:</a:t>
            </a:r>
            <a:endParaRPr/>
          </a:p>
        </p:txBody>
      </p:sp>
      <p:sp>
        <p:nvSpPr>
          <p:cNvPr id="2579" name="Google Shape;2579;p1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16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Allow cross-origin resource sharing (CORS)</a:t>
            </a:r>
            <a:endParaRPr/>
          </a:p>
        </p:txBody>
      </p:sp>
      <p:sp>
        <p:nvSpPr>
          <p:cNvPr id="2581" name="Google Shape;2581;p16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Require simple or no authentication</a:t>
            </a:r>
            <a:endParaRPr/>
          </a:p>
        </p:txBody>
      </p:sp>
      <p:sp>
        <p:nvSpPr>
          <p:cNvPr id="2582" name="Google Shape;2582;p16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Return a JSON response</a:t>
            </a:r>
            <a:endParaRPr/>
          </a:p>
        </p:txBody>
      </p:sp>
      <p:sp>
        <p:nvSpPr>
          <p:cNvPr id="2583" name="Google Shape;2583;p16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Are well documented</a:t>
            </a:r>
            <a:endParaRPr/>
          </a:p>
        </p:txBody>
      </p:sp>
      <p:sp>
        <p:nvSpPr>
          <p:cNvPr id="2584" name="Google Shape;2584;p16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For a list of free APIs see: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https://github.com/public-apis/public-apis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Today’s Project Checklist</a:t>
            </a:r>
            <a:endParaRPr/>
          </a:p>
        </p:txBody>
      </p:sp>
      <p:sp>
        <p:nvSpPr>
          <p:cNvPr id="2590" name="Google Shape;2590;p1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short (1 page) proposal that contains the following: </a:t>
            </a:r>
            <a:endParaRPr/>
          </a:p>
        </p:txBody>
      </p:sp>
      <p:sp>
        <p:nvSpPr>
          <p:cNvPr id="2591" name="Google Shape;2591;p1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16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title </a:t>
            </a:r>
            <a:endParaRPr/>
          </a:p>
        </p:txBody>
      </p:sp>
      <p:sp>
        <p:nvSpPr>
          <p:cNvPr id="2593" name="Google Shape;2593;p16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description</a:t>
            </a:r>
            <a:endParaRPr/>
          </a:p>
        </p:txBody>
      </p:sp>
      <p:sp>
        <p:nvSpPr>
          <p:cNvPr id="2594" name="Google Shape;2594;p16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User story</a:t>
            </a:r>
            <a:endParaRPr/>
          </a:p>
        </p:txBody>
      </p:sp>
      <p:sp>
        <p:nvSpPr>
          <p:cNvPr id="2595" name="Google Shape;2595;p16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Wireframe or sketch of the design</a:t>
            </a:r>
            <a:endParaRPr/>
          </a:p>
        </p:txBody>
      </p:sp>
      <p:sp>
        <p:nvSpPr>
          <p:cNvPr id="2596" name="Google Shape;2596;p16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APIs to be used</a:t>
            </a:r>
            <a:endParaRPr/>
          </a:p>
        </p:txBody>
      </p:sp>
      <p:sp>
        <p:nvSpPr>
          <p:cNvPr id="2597" name="Google Shape;2597;p16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Rough breakdown of tasks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36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MVP?</a:t>
            </a:r>
            <a:endParaRPr/>
          </a:p>
        </p:txBody>
      </p:sp>
      <p:sp>
        <p:nvSpPr>
          <p:cNvPr id="2178" name="Google Shape;2178;p13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9" name="Google Shape;2179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950" y="1753675"/>
            <a:ext cx="4416051" cy="3107462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Viable Product</a:t>
            </a:r>
            <a:endParaRPr/>
          </a:p>
        </p:txBody>
      </p:sp>
      <p:sp>
        <p:nvSpPr>
          <p:cNvPr id="2186" name="Google Shape;2186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product with just enough features to satisfy early customers and provide feedback for future product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Minimum Viable Product:                                     Product Vision:</a:t>
            </a:r>
            <a:endParaRPr b="1"/>
          </a:p>
        </p:txBody>
      </p:sp>
      <p:sp>
        <p:nvSpPr>
          <p:cNvPr id="2187" name="Google Shape;2187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/>
          </a:p>
        </p:txBody>
      </p:sp>
      <p:pic>
        <p:nvPicPr>
          <p:cNvPr id="2188" name="Google Shape;2188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275" y="1459825"/>
            <a:ext cx="827450" cy="34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050" y="2178600"/>
            <a:ext cx="3371401" cy="249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38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determine our MVP?</a:t>
            </a:r>
            <a:endParaRPr/>
          </a:p>
        </p:txBody>
      </p:sp>
      <p:sp>
        <p:nvSpPr>
          <p:cNvPr id="2195" name="Google Shape;2195;p13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6" name="Google Shape;2196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a Minimum Viable Product</a:t>
            </a:r>
            <a:endParaRPr/>
          </a:p>
        </p:txBody>
      </p:sp>
      <p:sp>
        <p:nvSpPr>
          <p:cNvPr id="2202" name="Google Shape;2202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Questions!</a:t>
            </a:r>
            <a:endParaRPr/>
          </a:p>
        </p:txBody>
      </p:sp>
      <p:sp>
        <p:nvSpPr>
          <p:cNvPr id="2203" name="Google Shape;2203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139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p139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Who is your audience?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6" name="Google Shape;2206;p139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7" name="Google Shape;2207;p139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39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What is the problem that the product will address?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9" name="Google Shape;2209;p139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does the product solve that problem?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0" name="Google Shape;2210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139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27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carefully plan a project?</a:t>
            </a:r>
            <a:endParaRPr/>
          </a:p>
        </p:txBody>
      </p:sp>
      <p:sp>
        <p:nvSpPr>
          <p:cNvPr id="2093" name="Google Shape;2093;p1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4" name="Google Shape;2094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25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project?</a:t>
            </a:r>
            <a:endParaRPr/>
          </a:p>
        </p:txBody>
      </p:sp>
      <p:sp>
        <p:nvSpPr>
          <p:cNvPr id="2079" name="Google Shape;2079;p1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0" name="Google Shape;2080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</a:t>
            </a:r>
            <a:endParaRPr/>
          </a:p>
        </p:txBody>
      </p:sp>
      <p:sp>
        <p:nvSpPr>
          <p:cNvPr id="2100" name="Google Shape;2100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wikipedia.org</a:t>
            </a:r>
            <a:endParaRPr/>
          </a:p>
        </p:txBody>
      </p:sp>
      <p:sp>
        <p:nvSpPr>
          <p:cNvPr id="2101" name="Google Shape;2101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63400" cy="3862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practice of initiating, planning, executing, controlling, and closing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work</a:t>
            </a:r>
            <a:r>
              <a:rPr lang="en"/>
              <a:t> of a </a:t>
            </a:r>
            <a:r>
              <a:rPr lang="en" u="sng">
                <a:solidFill>
                  <a:schemeClr val="hlink"/>
                </a:solidFill>
                <a:hlinkClick r:id="rId5"/>
              </a:rPr>
              <a:t>team</a:t>
            </a:r>
            <a:r>
              <a:rPr lang="en"/>
              <a:t> to achieve specific goals and meet specific success criteria at the specified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primary challenge of project management is to achieve all of the project goals within the given constraints.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2" name="Google Shape;2102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3650" y="302925"/>
            <a:ext cx="4845074" cy="484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129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definition of </a:t>
            </a:r>
            <a:r>
              <a:rPr lang="en" i="1"/>
              <a:t>agile</a:t>
            </a:r>
            <a:r>
              <a:rPr lang="en"/>
              <a:t>?</a:t>
            </a:r>
            <a:endParaRPr/>
          </a:p>
        </p:txBody>
      </p:sp>
      <p:sp>
        <p:nvSpPr>
          <p:cNvPr id="2108" name="Google Shape;2108;p1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9" name="Google Shape;2109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[ aj-uhl, -ahyl ]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5" name="Google Shape;2115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dictionary.com</a:t>
            </a:r>
            <a:endParaRPr/>
          </a:p>
        </p:txBody>
      </p:sp>
      <p:sp>
        <p:nvSpPr>
          <p:cNvPr id="2117" name="Google Shape;2117;p1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8" name="Google Shape;2118;p1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19" name="Google Shape;2119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0" name="Google Shape;2120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1" name="Google Shape;2121;p1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22" name="Google Shape;2122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3" name="Google Shape;2123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1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25" name="Google Shape;2125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6" name="Google Shape;2126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7" name="Google Shape;2127;p130"/>
          <p:cNvSpPr txBox="1">
            <a:spLocks noGrp="1"/>
          </p:cNvSpPr>
          <p:nvPr>
            <p:ph type="subTitle" idx="1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and well-coordinated in movement; lithe: an agile leap.</a:t>
            </a:r>
            <a:endParaRPr/>
          </a:p>
        </p:txBody>
      </p:sp>
      <p:sp>
        <p:nvSpPr>
          <p:cNvPr id="2128" name="Google Shape;2128;p1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130"/>
          <p:cNvSpPr txBox="1">
            <a:spLocks noGrp="1"/>
          </p:cNvSpPr>
          <p:nvPr>
            <p:ph type="subTitle" idx="2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Active; lively: an agile person.</a:t>
            </a:r>
            <a:endParaRPr/>
          </a:p>
        </p:txBody>
      </p:sp>
      <p:sp>
        <p:nvSpPr>
          <p:cNvPr id="2131" name="Google Shape;2131;p130"/>
          <p:cNvSpPr txBox="1">
            <a:spLocks noGrp="1"/>
          </p:cNvSpPr>
          <p:nvPr>
            <p:ph type="subTitle" idx="3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Marked by an ability to think quickly; mentally acute or aware: She's 95 and still very agile.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31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agile software development?</a:t>
            </a:r>
            <a:endParaRPr/>
          </a:p>
        </p:txBody>
      </p:sp>
      <p:sp>
        <p:nvSpPr>
          <p:cNvPr id="2137" name="Google Shape;2137;p1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8" name="Google Shape;2138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Agile Software Development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Agile software development is an iterative approach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software development</a:t>
            </a:r>
            <a:r>
              <a:rPr lang="en"/>
              <a:t>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wikipedia.org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6" name="Google Shape;2146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795" y="1282225"/>
            <a:ext cx="7262410" cy="34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Agile Software Development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133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Teams deliver value to their customers faster by working incrementally rather than working towards a big launch. </a:t>
            </a:r>
            <a:endParaRPr/>
          </a:p>
        </p:txBody>
      </p:sp>
      <p:sp>
        <p:nvSpPr>
          <p:cNvPr id="2155" name="Google Shape;2155;p133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Deliver Value</a:t>
            </a:r>
            <a:endParaRPr sz="1800" b="1"/>
          </a:p>
        </p:txBody>
      </p:sp>
      <p:sp>
        <p:nvSpPr>
          <p:cNvPr id="2156" name="Google Shape;2156;p133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Teams improve and respond to change by continuously evaluating project plans, requirements and user needs. </a:t>
            </a:r>
            <a:endParaRPr/>
          </a:p>
        </p:txBody>
      </p:sp>
      <p:sp>
        <p:nvSpPr>
          <p:cNvPr id="2157" name="Google Shape;2157;p133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Respond to Change </a:t>
            </a:r>
            <a:endParaRPr sz="18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134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iterative development?</a:t>
            </a:r>
            <a:endParaRPr/>
          </a:p>
        </p:txBody>
      </p:sp>
      <p:sp>
        <p:nvSpPr>
          <p:cNvPr id="2163" name="Google Shape;2163;p13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4" name="Google Shape;2164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and Incremental Development</a:t>
            </a:r>
            <a:endParaRPr/>
          </a:p>
        </p:txBody>
      </p:sp>
      <p:sp>
        <p:nvSpPr>
          <p:cNvPr id="2170" name="Google Shape;2170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software is the primary measure of progress</a:t>
            </a:r>
            <a:endParaRPr/>
          </a:p>
        </p:txBody>
      </p:sp>
      <p:sp>
        <p:nvSpPr>
          <p:cNvPr id="2171" name="Google Shape;2171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2" name="Google Shape;217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12" y="1143751"/>
            <a:ext cx="6324575" cy="36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140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user story?</a:t>
            </a:r>
            <a:endParaRPr/>
          </a:p>
        </p:txBody>
      </p:sp>
      <p:sp>
        <p:nvSpPr>
          <p:cNvPr id="2218" name="Google Shape;2218;p14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9" name="Google Shape;2219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25" name="Google Shape;2225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141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27" name="Google Shape;2227;p141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141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29" name="Google Shape;2229;p141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141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1" name="Google Shape;2231;p141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2" name="Google Shape;2232;p141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3" name="Google Shape;2233;p141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141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AS A marketing analyst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5" name="Google Shape;2235;p141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6" name="Google Shape;2236;p141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41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38" name="Google Shape;2238;p141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41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0" name="Google Shape;2240;p141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1" name="Google Shape;2241;p141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2" name="Google Shape;2242;p141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41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I WANT to see referral traffic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4" name="Google Shape;2244;p141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5" name="Google Shape;2245;p141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141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47" name="Google Shape;2247;p141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141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9" name="Google Shape;2249;p141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0" name="Google Shape;2250;p141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51" name="Google Shape;2251;p141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141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SO THAT I can convert more leads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126"/>
          <p:cNvSpPr txBox="1">
            <a:spLocks noGrp="1"/>
          </p:cNvSpPr>
          <p:nvPr>
            <p:ph type="title"/>
          </p:nvPr>
        </p:nvSpPr>
        <p:spPr>
          <a:xfrm>
            <a:off x="1858275" y="1495650"/>
            <a:ext cx="6666000" cy="29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latin typeface="Roboto"/>
                <a:ea typeface="Roboto"/>
                <a:cs typeface="Roboto"/>
                <a:sym typeface="Roboto"/>
              </a:rPr>
              <a:t>Project: 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Any undertaking, carried out individually or collaboratively and possibly involving research or design, that is carefully planned (usually by a project team) to achieve a particular aim.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86" name="Google Shape;2086;p1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7" name="Google Shape;2087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75" y="1621500"/>
            <a:ext cx="783949" cy="11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58" name="Google Shape;2258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p142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0" name="Google Shape;2260;p142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142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2" name="Google Shape;2262;p142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142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4" name="Google Shape;2264;p142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5" name="Google Shape;2265;p142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6" name="Google Shape;2266;p142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142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AS A marketing analyst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8" name="Google Shape;2268;p142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69" name="Google Shape;2269;p142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42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1" name="Google Shape;2271;p142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42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3" name="Google Shape;2273;p142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142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5" name="Google Shape;2275;p142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42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I WANT to see referral traffic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7" name="Google Shape;2277;p142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78" name="Google Shape;2278;p142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142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80" name="Google Shape;2280;p142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142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2" name="Google Shape;2282;p142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3" name="Google Shape;2283;p142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7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84" name="Google Shape;2284;p142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142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SO THAT I can convert more leads</a:t>
            </a:r>
            <a:endParaRPr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2291" name="Google Shape;2291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143"/>
          <p:cNvSpPr/>
          <p:nvPr/>
        </p:nvSpPr>
        <p:spPr>
          <a:xfrm flipH="1">
            <a:off x="284715" y="9872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3" name="Google Shape;2293;p143"/>
          <p:cNvSpPr/>
          <p:nvPr/>
        </p:nvSpPr>
        <p:spPr>
          <a:xfrm>
            <a:off x="285242" y="12280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143"/>
          <p:cNvSpPr/>
          <p:nvPr/>
        </p:nvSpPr>
        <p:spPr>
          <a:xfrm flipH="1">
            <a:off x="3096947" y="9872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5" name="Google Shape;2295;p143"/>
          <p:cNvSpPr/>
          <p:nvPr/>
        </p:nvSpPr>
        <p:spPr>
          <a:xfrm>
            <a:off x="3097230" y="12279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143"/>
          <p:cNvSpPr txBox="1"/>
          <p:nvPr/>
        </p:nvSpPr>
        <p:spPr>
          <a:xfrm>
            <a:off x="3068475" y="1447200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are we building this for?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7" name="Google Shape;2297;p143"/>
          <p:cNvSpPr txBox="1"/>
          <p:nvPr/>
        </p:nvSpPr>
        <p:spPr>
          <a:xfrm>
            <a:off x="389175" y="14687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&lt;type of user&gt;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8" name="Google Shape;2298;p143"/>
          <p:cNvSpPr/>
          <p:nvPr/>
        </p:nvSpPr>
        <p:spPr>
          <a:xfrm flipH="1">
            <a:off x="5913582" y="9861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299" name="Google Shape;2299;p143"/>
          <p:cNvSpPr/>
          <p:nvPr/>
        </p:nvSpPr>
        <p:spPr>
          <a:xfrm>
            <a:off x="5914110" y="12269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143"/>
          <p:cNvSpPr txBox="1"/>
          <p:nvPr/>
        </p:nvSpPr>
        <p:spPr>
          <a:xfrm>
            <a:off x="6013875" y="1451325"/>
            <a:ext cx="2359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AS A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marketing analyst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1" name="Google Shape;2301;p143"/>
          <p:cNvSpPr/>
          <p:nvPr/>
        </p:nvSpPr>
        <p:spPr>
          <a:xfrm flipH="1">
            <a:off x="282377" y="2206488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2" name="Google Shape;2302;p143"/>
          <p:cNvSpPr/>
          <p:nvPr/>
        </p:nvSpPr>
        <p:spPr>
          <a:xfrm>
            <a:off x="282905" y="2447227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143"/>
          <p:cNvSpPr/>
          <p:nvPr/>
        </p:nvSpPr>
        <p:spPr>
          <a:xfrm flipH="1">
            <a:off x="3094609" y="220645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4" name="Google Shape;2304;p143"/>
          <p:cNvSpPr/>
          <p:nvPr/>
        </p:nvSpPr>
        <p:spPr>
          <a:xfrm>
            <a:off x="3094893" y="244719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143"/>
          <p:cNvSpPr txBox="1"/>
          <p:nvPr/>
        </p:nvSpPr>
        <p:spPr>
          <a:xfrm>
            <a:off x="3066151" y="2666400"/>
            <a:ext cx="31938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is the user trying to achieve?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6" name="Google Shape;2306;p143"/>
          <p:cNvSpPr txBox="1"/>
          <p:nvPr/>
        </p:nvSpPr>
        <p:spPr>
          <a:xfrm>
            <a:off x="386838" y="2687950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want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&lt;some goal&gt;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7" name="Google Shape;2307;p143"/>
          <p:cNvSpPr/>
          <p:nvPr/>
        </p:nvSpPr>
        <p:spPr>
          <a:xfrm flipH="1">
            <a:off x="5911245" y="2205375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08" name="Google Shape;2308;p143"/>
          <p:cNvSpPr/>
          <p:nvPr/>
        </p:nvSpPr>
        <p:spPr>
          <a:xfrm>
            <a:off x="5911773" y="2446114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9" name="Google Shape;2309;p143"/>
          <p:cNvSpPr txBox="1"/>
          <p:nvPr/>
        </p:nvSpPr>
        <p:spPr>
          <a:xfrm>
            <a:off x="6011553" y="2670525"/>
            <a:ext cx="30192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 WANT to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see referral traffic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0" name="Google Shape;2310;p143"/>
          <p:cNvSpPr/>
          <p:nvPr/>
        </p:nvSpPr>
        <p:spPr>
          <a:xfrm flipH="1">
            <a:off x="282377" y="3443263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1" name="Google Shape;2311;p143"/>
          <p:cNvSpPr/>
          <p:nvPr/>
        </p:nvSpPr>
        <p:spPr>
          <a:xfrm>
            <a:off x="282905" y="3684002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143"/>
          <p:cNvSpPr/>
          <p:nvPr/>
        </p:nvSpPr>
        <p:spPr>
          <a:xfrm flipH="1">
            <a:off x="3094609" y="3443230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3" name="Google Shape;2313;p143"/>
          <p:cNvSpPr/>
          <p:nvPr/>
        </p:nvSpPr>
        <p:spPr>
          <a:xfrm>
            <a:off x="3094893" y="3683965"/>
            <a:ext cx="3019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143"/>
          <p:cNvSpPr txBox="1"/>
          <p:nvPr/>
        </p:nvSpPr>
        <p:spPr>
          <a:xfrm>
            <a:off x="3066138" y="3903175"/>
            <a:ext cx="28716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Why do they want to achieve this?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5" name="Google Shape;2315;p143"/>
          <p:cNvSpPr txBox="1"/>
          <p:nvPr/>
        </p:nvSpPr>
        <p:spPr>
          <a:xfrm>
            <a:off x="386838" y="3924725"/>
            <a:ext cx="26055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(so that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&lt;benefit&gt;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6" name="Google Shape;2316;p143"/>
          <p:cNvSpPr/>
          <p:nvPr/>
        </p:nvSpPr>
        <p:spPr>
          <a:xfrm flipH="1">
            <a:off x="5911245" y="3442150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17" name="Google Shape;2317;p143"/>
          <p:cNvSpPr/>
          <p:nvPr/>
        </p:nvSpPr>
        <p:spPr>
          <a:xfrm>
            <a:off x="5911773" y="3682889"/>
            <a:ext cx="3019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143"/>
          <p:cNvSpPr txBox="1"/>
          <p:nvPr/>
        </p:nvSpPr>
        <p:spPr>
          <a:xfrm>
            <a:off x="6011554" y="3907300"/>
            <a:ext cx="3075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 THAT I can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convert more leads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44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acceptance criteria?</a:t>
            </a:r>
            <a:endParaRPr/>
          </a:p>
        </p:txBody>
      </p:sp>
      <p:sp>
        <p:nvSpPr>
          <p:cNvPr id="2324" name="Google Shape;2324;p1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5" name="Google Shape;2325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Acceptance Criteria</a:t>
            </a:r>
            <a:endParaRPr/>
          </a:p>
        </p:txBody>
      </p:sp>
      <p:sp>
        <p:nvSpPr>
          <p:cNvPr id="2331" name="Google Shape;2331;p1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145"/>
          <p:cNvSpPr/>
          <p:nvPr/>
        </p:nvSpPr>
        <p:spPr>
          <a:xfrm flipH="1">
            <a:off x="285688" y="9872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3" name="Google Shape;2333;p145"/>
          <p:cNvSpPr/>
          <p:nvPr/>
        </p:nvSpPr>
        <p:spPr>
          <a:xfrm>
            <a:off x="286489" y="12280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145"/>
          <p:cNvSpPr/>
          <p:nvPr/>
        </p:nvSpPr>
        <p:spPr>
          <a:xfrm flipH="1">
            <a:off x="4479230" y="9872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5" name="Google Shape;2335;p145"/>
          <p:cNvSpPr/>
          <p:nvPr/>
        </p:nvSpPr>
        <p:spPr>
          <a:xfrm>
            <a:off x="4479812" y="12280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145"/>
          <p:cNvSpPr txBox="1"/>
          <p:nvPr/>
        </p:nvSpPr>
        <p:spPr>
          <a:xfrm>
            <a:off x="4637200" y="14472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GIVEN I am an authenticated user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7" name="Google Shape;2337;p145"/>
          <p:cNvSpPr txBox="1"/>
          <p:nvPr/>
        </p:nvSpPr>
        <p:spPr>
          <a:xfrm>
            <a:off x="389175" y="14687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some precondition 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8" name="Google Shape;2338;p145"/>
          <p:cNvSpPr/>
          <p:nvPr/>
        </p:nvSpPr>
        <p:spPr>
          <a:xfrm flipH="1">
            <a:off x="299338" y="22064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39" name="Google Shape;2339;p145"/>
          <p:cNvSpPr/>
          <p:nvPr/>
        </p:nvSpPr>
        <p:spPr>
          <a:xfrm>
            <a:off x="300139" y="24472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145"/>
          <p:cNvSpPr/>
          <p:nvPr/>
        </p:nvSpPr>
        <p:spPr>
          <a:xfrm flipH="1">
            <a:off x="4492880" y="22064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1" name="Google Shape;2341;p145"/>
          <p:cNvSpPr/>
          <p:nvPr/>
        </p:nvSpPr>
        <p:spPr>
          <a:xfrm>
            <a:off x="4493462" y="24472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145"/>
          <p:cNvSpPr txBox="1"/>
          <p:nvPr/>
        </p:nvSpPr>
        <p:spPr>
          <a:xfrm>
            <a:off x="4650850" y="26664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WHEN I request a range of referral traffic  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3" name="Google Shape;2343;p145"/>
          <p:cNvSpPr txBox="1"/>
          <p:nvPr/>
        </p:nvSpPr>
        <p:spPr>
          <a:xfrm>
            <a:off x="402825" y="26879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 do some action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4" name="Google Shape;2344;p145"/>
          <p:cNvSpPr/>
          <p:nvPr/>
        </p:nvSpPr>
        <p:spPr>
          <a:xfrm flipH="1">
            <a:off x="299338" y="34256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5" name="Google Shape;2345;p145"/>
          <p:cNvSpPr/>
          <p:nvPr/>
        </p:nvSpPr>
        <p:spPr>
          <a:xfrm>
            <a:off x="300139" y="36664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145"/>
          <p:cNvSpPr/>
          <p:nvPr/>
        </p:nvSpPr>
        <p:spPr>
          <a:xfrm flipH="1">
            <a:off x="4492880" y="34256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D4D4D4">
              <a:alpha val="9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47" name="Google Shape;2347;p145"/>
          <p:cNvSpPr/>
          <p:nvPr/>
        </p:nvSpPr>
        <p:spPr>
          <a:xfrm>
            <a:off x="4493462" y="36664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145"/>
          <p:cNvSpPr txBox="1"/>
          <p:nvPr/>
        </p:nvSpPr>
        <p:spPr>
          <a:xfrm>
            <a:off x="4650850" y="38856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THEN a chart is generated</a:t>
            </a:r>
            <a:endParaRPr sz="160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9" name="Google Shape;2349;p145"/>
          <p:cNvSpPr txBox="1"/>
          <p:nvPr/>
        </p:nvSpPr>
        <p:spPr>
          <a:xfrm>
            <a:off x="402825" y="39071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I expect some result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Acceptance Criteria</a:t>
            </a:r>
            <a:endParaRPr/>
          </a:p>
        </p:txBody>
      </p:sp>
      <p:sp>
        <p:nvSpPr>
          <p:cNvPr id="2355" name="Google Shape;2355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146"/>
          <p:cNvSpPr/>
          <p:nvPr/>
        </p:nvSpPr>
        <p:spPr>
          <a:xfrm flipH="1">
            <a:off x="285688" y="9872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57" name="Google Shape;2357;p146"/>
          <p:cNvSpPr/>
          <p:nvPr/>
        </p:nvSpPr>
        <p:spPr>
          <a:xfrm>
            <a:off x="286489" y="12280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p146"/>
          <p:cNvSpPr/>
          <p:nvPr/>
        </p:nvSpPr>
        <p:spPr>
          <a:xfrm flipH="1">
            <a:off x="4479230" y="9872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59" name="Google Shape;2359;p146"/>
          <p:cNvSpPr/>
          <p:nvPr/>
        </p:nvSpPr>
        <p:spPr>
          <a:xfrm>
            <a:off x="4479812" y="12280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146"/>
          <p:cNvSpPr txBox="1"/>
          <p:nvPr/>
        </p:nvSpPr>
        <p:spPr>
          <a:xfrm>
            <a:off x="4637200" y="14472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GIVEN I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 am an authenticated user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1" name="Google Shape;2361;p146"/>
          <p:cNvSpPr txBox="1"/>
          <p:nvPr/>
        </p:nvSpPr>
        <p:spPr>
          <a:xfrm>
            <a:off x="389175" y="14687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some precondition 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2" name="Google Shape;2362;p146"/>
          <p:cNvSpPr/>
          <p:nvPr/>
        </p:nvSpPr>
        <p:spPr>
          <a:xfrm flipH="1">
            <a:off x="299338" y="22064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3" name="Google Shape;2363;p146"/>
          <p:cNvSpPr/>
          <p:nvPr/>
        </p:nvSpPr>
        <p:spPr>
          <a:xfrm>
            <a:off x="300139" y="24472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146"/>
          <p:cNvSpPr/>
          <p:nvPr/>
        </p:nvSpPr>
        <p:spPr>
          <a:xfrm flipH="1">
            <a:off x="4492880" y="22064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5" name="Google Shape;2365;p146"/>
          <p:cNvSpPr/>
          <p:nvPr/>
        </p:nvSpPr>
        <p:spPr>
          <a:xfrm>
            <a:off x="4493462" y="24472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146"/>
          <p:cNvSpPr txBox="1"/>
          <p:nvPr/>
        </p:nvSpPr>
        <p:spPr>
          <a:xfrm>
            <a:off x="4650850" y="26664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WHEN I 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request a range of referral traffic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7" name="Google Shape;2367;p146"/>
          <p:cNvSpPr txBox="1"/>
          <p:nvPr/>
        </p:nvSpPr>
        <p:spPr>
          <a:xfrm>
            <a:off x="402825" y="26879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I do some action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8" name="Google Shape;2368;p146"/>
          <p:cNvSpPr/>
          <p:nvPr/>
        </p:nvSpPr>
        <p:spPr>
          <a:xfrm flipH="1">
            <a:off x="299338" y="3425683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69" name="Google Shape;2369;p146"/>
          <p:cNvSpPr/>
          <p:nvPr/>
        </p:nvSpPr>
        <p:spPr>
          <a:xfrm>
            <a:off x="300139" y="3666422"/>
            <a:ext cx="43515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146"/>
          <p:cNvSpPr/>
          <p:nvPr/>
        </p:nvSpPr>
        <p:spPr>
          <a:xfrm flipH="1">
            <a:off x="4492880" y="3425675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371" name="Google Shape;2371;p146"/>
          <p:cNvSpPr/>
          <p:nvPr/>
        </p:nvSpPr>
        <p:spPr>
          <a:xfrm>
            <a:off x="4493462" y="3666411"/>
            <a:ext cx="4351200" cy="224400"/>
          </a:xfrm>
          <a:prstGeom prst="parallelogram">
            <a:avLst>
              <a:gd name="adj" fmla="val 96952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146"/>
          <p:cNvSpPr txBox="1"/>
          <p:nvPr/>
        </p:nvSpPr>
        <p:spPr>
          <a:xfrm>
            <a:off x="4650850" y="3885600"/>
            <a:ext cx="3959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THEN a 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chart is generated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3" name="Google Shape;2373;p146"/>
          <p:cNvSpPr txBox="1"/>
          <p:nvPr/>
        </p:nvSpPr>
        <p:spPr>
          <a:xfrm>
            <a:off x="402825" y="3907150"/>
            <a:ext cx="37257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I expect some result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147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Issue?</a:t>
            </a:r>
            <a:endParaRPr/>
          </a:p>
        </p:txBody>
      </p:sp>
      <p:sp>
        <p:nvSpPr>
          <p:cNvPr id="2379" name="Google Shape;2379;p14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0" name="Google Shape;2380;p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2386" name="Google Shape;2386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issues to track ideas, enhancements, tasks, or bugs for work on GitHub.</a:t>
            </a:r>
            <a:endParaRPr/>
          </a:p>
        </p:txBody>
      </p:sp>
      <p:sp>
        <p:nvSpPr>
          <p:cNvPr id="2387" name="Google Shape;2387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help.github.com</a:t>
            </a:r>
            <a:endParaRPr/>
          </a:p>
        </p:txBody>
      </p:sp>
      <p:pic>
        <p:nvPicPr>
          <p:cNvPr id="2388" name="Google Shape;2388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192" y="1193175"/>
            <a:ext cx="5931617" cy="3571075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1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4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15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2400" name="Google Shape;2400;p1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15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Student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 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 help provide context for a development team and their efforts moving forward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407" name="Google Shape;2407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Student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 Stories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15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5 minutes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15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2410;p151"/>
          <p:cNvSpPr txBox="1">
            <a:spLocks noGrp="1"/>
          </p:cNvSpPr>
          <p:nvPr>
            <p:ph type="subTitle" idx="1"/>
          </p:nvPr>
        </p:nvSpPr>
        <p:spPr>
          <a:xfrm>
            <a:off x="-1232900" y="669338"/>
            <a:ext cx="8140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a markdown file or on a pen and piece of paper, create a user story for a mock persona using one of the following prompts: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1" name="Google Shape;2411;p151"/>
          <p:cNvSpPr/>
          <p:nvPr/>
        </p:nvSpPr>
        <p:spPr>
          <a:xfrm>
            <a:off x="1346400" y="13927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2" name="Google Shape;2412;p151"/>
          <p:cNvGrpSpPr/>
          <p:nvPr/>
        </p:nvGrpSpPr>
        <p:grpSpPr>
          <a:xfrm>
            <a:off x="451050" y="1392688"/>
            <a:ext cx="776889" cy="621300"/>
            <a:chOff x="457200" y="1378813"/>
            <a:chExt cx="776889" cy="621300"/>
          </a:xfrm>
        </p:grpSpPr>
        <p:sp>
          <p:nvSpPr>
            <p:cNvPr id="2413" name="Google Shape;2413;p1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4" name="Google Shape;2414;p1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5" name="Google Shape;2415;p151"/>
          <p:cNvGrpSpPr/>
          <p:nvPr/>
        </p:nvGrpSpPr>
        <p:grpSpPr>
          <a:xfrm>
            <a:off x="451050" y="2166400"/>
            <a:ext cx="776889" cy="621300"/>
            <a:chOff x="457200" y="1378813"/>
            <a:chExt cx="776889" cy="621300"/>
          </a:xfrm>
        </p:grpSpPr>
        <p:sp>
          <p:nvSpPr>
            <p:cNvPr id="2416" name="Google Shape;2416;p1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7" name="Google Shape;2417;p1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8" name="Google Shape;2418;p151"/>
          <p:cNvGrpSpPr/>
          <p:nvPr/>
        </p:nvGrpSpPr>
        <p:grpSpPr>
          <a:xfrm>
            <a:off x="451050" y="2935325"/>
            <a:ext cx="776889" cy="621300"/>
            <a:chOff x="457200" y="1378813"/>
            <a:chExt cx="776889" cy="621300"/>
          </a:xfrm>
        </p:grpSpPr>
        <p:sp>
          <p:nvSpPr>
            <p:cNvPr id="2419" name="Google Shape;2419;p1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20" name="Google Shape;2420;p1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1" name="Google Shape;2421;p151"/>
          <p:cNvSpPr txBox="1">
            <a:spLocks noGrp="1"/>
          </p:cNvSpPr>
          <p:nvPr>
            <p:ph type="subTitle" idx="2"/>
          </p:nvPr>
        </p:nvSpPr>
        <p:spPr>
          <a:xfrm>
            <a:off x="-18450" y="141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web application that keeps track of a company’s payroll.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2" name="Google Shape;2422;p151"/>
          <p:cNvSpPr/>
          <p:nvPr/>
        </p:nvSpPr>
        <p:spPr>
          <a:xfrm>
            <a:off x="1346400" y="2168811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3" name="Google Shape;2423;p151"/>
          <p:cNvSpPr/>
          <p:nvPr/>
        </p:nvSpPr>
        <p:spPr>
          <a:xfrm>
            <a:off x="1346400" y="29353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4" name="Google Shape;2424;p151"/>
          <p:cNvSpPr txBox="1">
            <a:spLocks noGrp="1"/>
          </p:cNvSpPr>
          <p:nvPr>
            <p:ph type="subTitle" idx="3"/>
          </p:nvPr>
        </p:nvSpPr>
        <p:spPr>
          <a:xfrm>
            <a:off x="-18450" y="21712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mobile application that finds nearby restaurants.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5" name="Google Shape;2425;p151"/>
          <p:cNvSpPr txBox="1">
            <a:spLocks noGrp="1"/>
          </p:cNvSpPr>
          <p:nvPr>
            <p:ph type="subTitle" idx="4"/>
          </p:nvPr>
        </p:nvSpPr>
        <p:spPr>
          <a:xfrm>
            <a:off x="-6150" y="29377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reminder app that keeps track of important tasks.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25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Teams</a:t>
            </a:r>
            <a:endParaRPr dirty="0"/>
          </a:p>
        </p:txBody>
      </p:sp>
      <p:sp>
        <p:nvSpPr>
          <p:cNvPr id="2079" name="Google Shape;2079;p1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0" name="Google Shape;2080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992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52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kanban?</a:t>
            </a:r>
            <a:endParaRPr/>
          </a:p>
        </p:txBody>
      </p:sp>
      <p:sp>
        <p:nvSpPr>
          <p:cNvPr id="2431" name="Google Shape;2431;p1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2" name="Google Shape;2432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1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/>
          </a:p>
        </p:txBody>
      </p:sp>
      <p:sp>
        <p:nvSpPr>
          <p:cNvPr id="2438" name="Google Shape;2438;p1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1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 is a project management tool that visualizes work through cards representing User Stories or Issues.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their simplest form, Kanban boards are broken into three columns:</a:t>
            </a:r>
            <a:endParaRPr/>
          </a:p>
        </p:txBody>
      </p:sp>
      <p:graphicFrame>
        <p:nvGraphicFramePr>
          <p:cNvPr id="2440" name="Google Shape;2440;p153"/>
          <p:cNvGraphicFramePr/>
          <p:nvPr/>
        </p:nvGraphicFramePr>
        <p:xfrm>
          <a:off x="485075" y="1939225"/>
          <a:ext cx="8310600" cy="2243045"/>
        </p:xfrm>
        <a:graphic>
          <a:graphicData uri="http://schemas.openxmlformats.org/drawingml/2006/table">
            <a:tbl>
              <a:tblPr>
                <a:noFill/>
                <a:tableStyleId>{BC5E512D-EE4A-409F-97EA-748F1438E4BA}</a:tableStyleId>
              </a:tblPr>
              <a:tblGrid>
                <a:gridCol w="277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2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To Do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In Progress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Done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D4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5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41" name="Google Shape;244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50" y="2770025"/>
            <a:ext cx="984301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2" name="Google Shape;2442;p153"/>
          <p:cNvPicPr preferRelativeResize="0"/>
          <p:nvPr/>
        </p:nvPicPr>
        <p:blipFill rotWithShape="1">
          <a:blip r:embed="rId4">
            <a:alphaModFix/>
          </a:blip>
          <a:srcRect l="970" r="961"/>
          <a:stretch/>
        </p:blipFill>
        <p:spPr>
          <a:xfrm>
            <a:off x="1767925" y="2717925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153"/>
          <p:cNvPicPr preferRelativeResize="0"/>
          <p:nvPr/>
        </p:nvPicPr>
        <p:blipFill rotWithShape="1">
          <a:blip r:embed="rId5">
            <a:alphaModFix/>
          </a:blip>
          <a:srcRect t="2253" b="2262"/>
          <a:stretch/>
        </p:blipFill>
        <p:spPr>
          <a:xfrm>
            <a:off x="1238675" y="3238750"/>
            <a:ext cx="984300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53"/>
          <p:cNvPicPr preferRelativeResize="0"/>
          <p:nvPr/>
        </p:nvPicPr>
        <p:blipFill rotWithShape="1">
          <a:blip r:embed="rId4">
            <a:alphaModFix/>
          </a:blip>
          <a:srcRect l="970" r="961"/>
          <a:stretch/>
        </p:blipFill>
        <p:spPr>
          <a:xfrm>
            <a:off x="4870950" y="2675550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153"/>
          <p:cNvPicPr preferRelativeResize="0"/>
          <p:nvPr/>
        </p:nvPicPr>
        <p:blipFill rotWithShape="1">
          <a:blip r:embed="rId4">
            <a:alphaModFix/>
          </a:blip>
          <a:srcRect l="970" r="961"/>
          <a:stretch/>
        </p:blipFill>
        <p:spPr>
          <a:xfrm>
            <a:off x="3846125" y="2717925"/>
            <a:ext cx="984300" cy="9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6" name="Google Shape;2446;p153"/>
          <p:cNvPicPr preferRelativeResize="0"/>
          <p:nvPr/>
        </p:nvPicPr>
        <p:blipFill rotWithShape="1">
          <a:blip r:embed="rId5">
            <a:alphaModFix/>
          </a:blip>
          <a:srcRect t="2253" b="2262"/>
          <a:stretch/>
        </p:blipFill>
        <p:spPr>
          <a:xfrm>
            <a:off x="7555250" y="2675550"/>
            <a:ext cx="984300" cy="9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7" name="Google Shape;2447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175" y="2675550"/>
            <a:ext cx="984301" cy="9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53"/>
          <p:cNvSpPr/>
          <p:nvPr/>
        </p:nvSpPr>
        <p:spPr>
          <a:xfrm>
            <a:off x="465575" y="4333575"/>
            <a:ext cx="8349600" cy="426600"/>
          </a:xfrm>
          <a:prstGeom prst="homePlate">
            <a:avLst>
              <a:gd name="adj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Cards begin in the To Do column and are moved from left to right as work is started and completed.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15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15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2460" name="Google Shape;2460;p15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15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Student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 Projects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Kanban boards help developers visualize work and keep track of the status of issues.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1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 Projects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15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15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9" name="Google Shape;2469;p156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0" name="Google Shape;2470;p156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2471" name="Google Shape;2471;p1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2" name="Google Shape;2472;p1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3" name="Google Shape;2473;p156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2474" name="Google Shape;2474;p1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5" name="Google Shape;2475;p1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6" name="Google Shape;2476;p156"/>
          <p:cNvGrpSpPr/>
          <p:nvPr/>
        </p:nvGrpSpPr>
        <p:grpSpPr>
          <a:xfrm>
            <a:off x="457200" y="2464250"/>
            <a:ext cx="776889" cy="621300"/>
            <a:chOff x="457200" y="1378813"/>
            <a:chExt cx="776889" cy="621300"/>
          </a:xfrm>
        </p:grpSpPr>
        <p:sp>
          <p:nvSpPr>
            <p:cNvPr id="2477" name="Google Shape;2477;p1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8" name="Google Shape;2478;p1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9" name="Google Shape;2479;p156"/>
          <p:cNvGrpSpPr/>
          <p:nvPr/>
        </p:nvGrpSpPr>
        <p:grpSpPr>
          <a:xfrm>
            <a:off x="457200" y="3237950"/>
            <a:ext cx="776889" cy="621300"/>
            <a:chOff x="457200" y="1378813"/>
            <a:chExt cx="776889" cy="621300"/>
          </a:xfrm>
        </p:grpSpPr>
        <p:sp>
          <p:nvSpPr>
            <p:cNvPr id="2480" name="Google Shape;2480;p1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81" name="Google Shape;2481;p1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2" name="Google Shape;2482;p156"/>
          <p:cNvSpPr txBox="1"/>
          <p:nvPr/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Navigate to Github.com and create a repository. </a:t>
            </a:r>
            <a:endParaRPr/>
          </a:p>
        </p:txBody>
      </p:sp>
      <p:sp>
        <p:nvSpPr>
          <p:cNvPr id="2483" name="Google Shape;2483;p156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156"/>
          <p:cNvSpPr/>
          <p:nvPr/>
        </p:nvSpPr>
        <p:spPr>
          <a:xfrm>
            <a:off x="1352550" y="2464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156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6" name="Google Shape;2486;p156"/>
          <p:cNvSpPr txBox="1"/>
          <p:nvPr/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Use the “Projects” tab to create a new project for your repository. </a:t>
            </a:r>
            <a:endParaRPr/>
          </a:p>
        </p:txBody>
      </p:sp>
      <p:sp>
        <p:nvSpPr>
          <p:cNvPr id="2487" name="Google Shape;2487;p156"/>
          <p:cNvSpPr txBox="1"/>
          <p:nvPr/>
        </p:nvSpPr>
        <p:spPr>
          <a:xfrm>
            <a:off x="0" y="24666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Create a card called “Create landing page” and move it from the “To do” column to “In progress”.</a:t>
            </a:r>
            <a:endParaRPr/>
          </a:p>
        </p:txBody>
      </p:sp>
      <p:sp>
        <p:nvSpPr>
          <p:cNvPr id="2488" name="Google Shape;2488;p156"/>
          <p:cNvSpPr txBox="1"/>
          <p:nvPr/>
        </p:nvSpPr>
        <p:spPr>
          <a:xfrm>
            <a:off x="-12300" y="32331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Create a GitHub Issue called “Fix broken button” and attach it to your new project.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157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daily scrum?</a:t>
            </a:r>
            <a:endParaRPr/>
          </a:p>
        </p:txBody>
      </p:sp>
      <p:sp>
        <p:nvSpPr>
          <p:cNvPr id="2494" name="Google Shape;2494;p1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5" name="Google Shape;2495;p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Stand-Up Meetings</a:t>
            </a:r>
            <a:endParaRPr/>
          </a:p>
        </p:txBody>
      </p:sp>
      <p:sp>
        <p:nvSpPr>
          <p:cNvPr id="2501" name="Google Shape;2501;p1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2" name="Google Shape;2502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275" y="1513850"/>
            <a:ext cx="4908341" cy="3342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Google Shape;2503;p158"/>
          <p:cNvSpPr/>
          <p:nvPr/>
        </p:nvSpPr>
        <p:spPr>
          <a:xfrm>
            <a:off x="1352550" y="780625"/>
            <a:ext cx="41547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4" name="Google Shape;2504;p158"/>
          <p:cNvGrpSpPr/>
          <p:nvPr/>
        </p:nvGrpSpPr>
        <p:grpSpPr>
          <a:xfrm>
            <a:off x="457200" y="780625"/>
            <a:ext cx="776900" cy="486300"/>
            <a:chOff x="457200" y="1466425"/>
            <a:chExt cx="776900" cy="486300"/>
          </a:xfrm>
        </p:grpSpPr>
        <p:sp>
          <p:nvSpPr>
            <p:cNvPr id="2505" name="Google Shape;2505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6" name="Google Shape;2506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7" name="Google Shape;2507;p158"/>
          <p:cNvSpPr txBox="1">
            <a:spLocks noGrp="1"/>
          </p:cNvSpPr>
          <p:nvPr>
            <p:ph type="subTitle" idx="1"/>
          </p:nvPr>
        </p:nvSpPr>
        <p:spPr>
          <a:xfrm>
            <a:off x="-12150" y="817450"/>
            <a:ext cx="5431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accomplished?</a:t>
            </a:r>
            <a:endParaRPr/>
          </a:p>
        </p:txBody>
      </p:sp>
      <p:sp>
        <p:nvSpPr>
          <p:cNvPr id="2508" name="Google Shape;2508;p158"/>
          <p:cNvSpPr/>
          <p:nvPr/>
        </p:nvSpPr>
        <p:spPr>
          <a:xfrm>
            <a:off x="1352550" y="1371700"/>
            <a:ext cx="41547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9" name="Google Shape;2509;p158"/>
          <p:cNvGrpSpPr/>
          <p:nvPr/>
        </p:nvGrpSpPr>
        <p:grpSpPr>
          <a:xfrm>
            <a:off x="457200" y="1371700"/>
            <a:ext cx="776900" cy="486300"/>
            <a:chOff x="457200" y="1466425"/>
            <a:chExt cx="776900" cy="486300"/>
          </a:xfrm>
        </p:grpSpPr>
        <p:sp>
          <p:nvSpPr>
            <p:cNvPr id="2510" name="Google Shape;2510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1" name="Google Shape;2511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2" name="Google Shape;2512;p158"/>
          <p:cNvSpPr/>
          <p:nvPr/>
        </p:nvSpPr>
        <p:spPr>
          <a:xfrm>
            <a:off x="1352550" y="1962775"/>
            <a:ext cx="41547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3" name="Google Shape;2513;p158"/>
          <p:cNvGrpSpPr/>
          <p:nvPr/>
        </p:nvGrpSpPr>
        <p:grpSpPr>
          <a:xfrm>
            <a:off x="457200" y="1962775"/>
            <a:ext cx="776900" cy="486300"/>
            <a:chOff x="457200" y="1466425"/>
            <a:chExt cx="776900" cy="486300"/>
          </a:xfrm>
        </p:grpSpPr>
        <p:sp>
          <p:nvSpPr>
            <p:cNvPr id="2514" name="Google Shape;2514;p15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5" name="Google Shape;2515;p15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6" name="Google Shape;2516;p158"/>
          <p:cNvSpPr txBox="1">
            <a:spLocks noGrp="1"/>
          </p:cNvSpPr>
          <p:nvPr>
            <p:ph type="subTitle" idx="2"/>
          </p:nvPr>
        </p:nvSpPr>
        <p:spPr>
          <a:xfrm>
            <a:off x="-12075" y="1391650"/>
            <a:ext cx="5519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your goals?</a:t>
            </a:r>
            <a:endParaRPr/>
          </a:p>
        </p:txBody>
      </p:sp>
      <p:sp>
        <p:nvSpPr>
          <p:cNvPr id="2517" name="Google Shape;2517;p158"/>
          <p:cNvSpPr txBox="1">
            <a:spLocks noGrp="1"/>
          </p:cNvSpPr>
          <p:nvPr>
            <p:ph type="subTitle" idx="3"/>
          </p:nvPr>
        </p:nvSpPr>
        <p:spPr>
          <a:xfrm>
            <a:off x="-12075" y="1982725"/>
            <a:ext cx="5967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there any obstacles to achieving your goals?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6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068A-AB63-2F4E-A96D-E7859CB6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77C0F-619A-F540-AF55-B1DBE805A0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688BA9-DE2D-CB46-9075-B7562CCB5D6B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/>
              <a:t>Project Teams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A1CF8CB-64CD-3442-BEE1-E68071D7619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DF13B-03FC-424B-B3EB-DE355E95E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3" y="1437587"/>
            <a:ext cx="8857753" cy="157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12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BC106-577C-9842-8A06-6B9A962A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2AC0A-0EB0-164E-AA00-7F34B993E9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1DE9A11-E462-6643-BC8D-569F8668A22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E4049-E766-E642-A277-731C2700DF6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Pick a Team Leader</a:t>
            </a:r>
          </a:p>
          <a:p>
            <a:r>
              <a:rPr lang="en-US" dirty="0"/>
              <a:t>Pick a Team Name:</a:t>
            </a:r>
          </a:p>
          <a:p>
            <a:pPr lvl="1"/>
            <a:r>
              <a:rPr lang="en-US" dirty="0"/>
              <a:t>Theme: Harry Potter</a:t>
            </a:r>
          </a:p>
          <a:p>
            <a:pPr lvl="2"/>
            <a:r>
              <a:rPr lang="en-US" dirty="0"/>
              <a:t>Gryffindor, Slytherin, Ravenclaw, Hufflepuff, Hogwarts, </a:t>
            </a:r>
            <a:r>
              <a:rPr lang="en-US" dirty="0" err="1"/>
              <a:t>Dumstrang</a:t>
            </a:r>
            <a:r>
              <a:rPr lang="en-US" dirty="0"/>
              <a:t>, </a:t>
            </a:r>
            <a:r>
              <a:rPr lang="en-US" dirty="0" err="1"/>
              <a:t>Beauxbatons</a:t>
            </a:r>
            <a:r>
              <a:rPr lang="en-US" dirty="0"/>
              <a:t>, Order of Phoenix, Dumbledore’s Army, Dementors, Death Eaters, House Elves, S.P.E.W, Deathly Hallows, Ministry of Magic,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81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25"/>
          <p:cNvSpPr txBox="1">
            <a:spLocks noGrp="1"/>
          </p:cNvSpPr>
          <p:nvPr>
            <p:ph type="title"/>
          </p:nvPr>
        </p:nvSpPr>
        <p:spPr>
          <a:xfrm>
            <a:off x="274350" y="25978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Details</a:t>
            </a:r>
            <a:endParaRPr dirty="0"/>
          </a:p>
        </p:txBody>
      </p:sp>
      <p:sp>
        <p:nvSpPr>
          <p:cNvPr id="2079" name="Google Shape;2079;p1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0" name="Google Shape;2080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963" y="857925"/>
            <a:ext cx="1924724" cy="1924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916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2523" name="Google Shape;2523;p1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24" name="Google Shape;2524;p159"/>
          <p:cNvGraphicFramePr/>
          <p:nvPr>
            <p:extLst>
              <p:ext uri="{D42A27DB-BD31-4B8C-83A1-F6EECF244321}">
                <p14:modId xmlns:p14="http://schemas.microsoft.com/office/powerpoint/2010/main" val="1247115219"/>
              </p:ext>
            </p:extLst>
          </p:nvPr>
        </p:nvGraphicFramePr>
        <p:xfrm>
          <a:off x="485075" y="729325"/>
          <a:ext cx="8281450" cy="3979457"/>
        </p:xfrm>
        <a:graphic>
          <a:graphicData uri="http://schemas.openxmlformats.org/drawingml/2006/table">
            <a:tbl>
              <a:tblPr>
                <a:noFill/>
                <a:tableStyleId>{BC5E512D-EE4A-409F-97EA-748F1438E4BA}</a:tableStyleId>
              </a:tblPr>
              <a:tblGrid>
                <a:gridCol w="414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425">
                <a:tc>
                  <a:txBody>
                    <a:bodyPr/>
                    <a:lstStyle/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Divide into groups.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Write a user story.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wireframe.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user flow diagram.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Submit project proposal for approval.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Dive in to project development.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4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 development.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 development.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5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24292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Day 6 (04/18 - Sat)</a:t>
                      </a:r>
                      <a:endParaRPr sz="1800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425">
                <a:tc>
                  <a:txBody>
                    <a:bodyPr/>
                    <a:lstStyle/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Continue project development.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320040" lvl="0" indent="-18034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Prepare for presentations.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Give presentations!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74300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525" name="Google Shape;2525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350" y="4108400"/>
            <a:ext cx="575275" cy="6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0" name="Google Shape;253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" y="-14"/>
            <a:ext cx="9144000" cy="5143541"/>
          </a:xfrm>
          <a:prstGeom prst="rect">
            <a:avLst/>
          </a:prstGeom>
          <a:noFill/>
          <a:ln>
            <a:noFill/>
          </a:ln>
        </p:spPr>
      </p:pic>
      <p:sp>
        <p:nvSpPr>
          <p:cNvPr id="2531" name="Google Shape;2531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Professional</a:t>
            </a:r>
            <a:endParaRPr/>
          </a:p>
        </p:txBody>
      </p:sp>
      <p:sp>
        <p:nvSpPr>
          <p:cNvPr id="2532" name="Google Shape;2532;p1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 are portfolio pieces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Use Project Week as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an opportunity to push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yourself and prove </a:t>
            </a:r>
            <a:br>
              <a:rPr lang="en" sz="3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what you know.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533" name="Google Shape;2533;p160"/>
          <p:cNvCxnSpPr/>
          <p:nvPr/>
        </p:nvCxnSpPr>
        <p:spPr>
          <a:xfrm>
            <a:off x="274375" y="640080"/>
            <a:ext cx="671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1392</Words>
  <Application>Microsoft Macintosh PowerPoint</Application>
  <PresentationFormat>On-screen Show (16:9)</PresentationFormat>
  <Paragraphs>255</Paragraphs>
  <Slides>47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Roboto Medium</vt:lpstr>
      <vt:lpstr>Amatic SC</vt:lpstr>
      <vt:lpstr>Roboto</vt:lpstr>
      <vt:lpstr>Roboto Thin</vt:lpstr>
      <vt:lpstr>Georgia</vt:lpstr>
      <vt:lpstr>Roboto Light</vt:lpstr>
      <vt:lpstr>Inconsolata</vt:lpstr>
      <vt:lpstr>Simple Light</vt:lpstr>
      <vt:lpstr>Unbranded</vt:lpstr>
      <vt:lpstr>Simple Light</vt:lpstr>
      <vt:lpstr>Lesson 7.1</vt:lpstr>
      <vt:lpstr>What is a project?</vt:lpstr>
      <vt:lpstr>Project: Any undertaking, carried out individually or collaboratively and possibly involving research or design, that is carefully planned (usually by a project team) to achieve a particular aim.</vt:lpstr>
      <vt:lpstr>Project Teams</vt:lpstr>
      <vt:lpstr>Project Teams</vt:lpstr>
      <vt:lpstr>Project Teams</vt:lpstr>
      <vt:lpstr>Project Details</vt:lpstr>
      <vt:lpstr>Project Timeline</vt:lpstr>
      <vt:lpstr>Get Professional</vt:lpstr>
      <vt:lpstr>Project Requirements</vt:lpstr>
      <vt:lpstr>Presentation Requirements</vt:lpstr>
      <vt:lpstr>Project Metrics</vt:lpstr>
      <vt:lpstr>API Suggestions</vt:lpstr>
      <vt:lpstr>Today’s Project Checklist</vt:lpstr>
      <vt:lpstr>What is an MVP?</vt:lpstr>
      <vt:lpstr>Minimum Viable Product</vt:lpstr>
      <vt:lpstr>How do we determine our MVP?</vt:lpstr>
      <vt:lpstr>Determining a Minimum Viable Product</vt:lpstr>
      <vt:lpstr>How do we carefully plan a project?</vt:lpstr>
      <vt:lpstr>Project Management</vt:lpstr>
      <vt:lpstr>What is the definition of agile?</vt:lpstr>
      <vt:lpstr>agile [ aj-uhl, -ahyl ]</vt:lpstr>
      <vt:lpstr>What is agile software development?</vt:lpstr>
      <vt:lpstr>Agile Software Development </vt:lpstr>
      <vt:lpstr>Agile Software Development  </vt:lpstr>
      <vt:lpstr>What is iterative development?</vt:lpstr>
      <vt:lpstr>Iterative and Incremental Development</vt:lpstr>
      <vt:lpstr>What is a user story?</vt:lpstr>
      <vt:lpstr>User stories</vt:lpstr>
      <vt:lpstr>User stories</vt:lpstr>
      <vt:lpstr>User stories</vt:lpstr>
      <vt:lpstr>What is acceptance criteria?</vt:lpstr>
      <vt:lpstr>Acceptance Criteria</vt:lpstr>
      <vt:lpstr>Acceptance Criteria</vt:lpstr>
      <vt:lpstr>What is an Issue?</vt:lpstr>
      <vt:lpstr>Issues</vt:lpstr>
      <vt:lpstr>Issues</vt:lpstr>
      <vt:lpstr>5 minutes</vt:lpstr>
      <vt:lpstr>Student Activity: User Stories </vt:lpstr>
      <vt:lpstr>What is kanban?</vt:lpstr>
      <vt:lpstr>Kanban</vt:lpstr>
      <vt:lpstr>Kanban</vt:lpstr>
      <vt:lpstr>10 minutes</vt:lpstr>
      <vt:lpstr>Student Activity: GitHub Projects </vt:lpstr>
      <vt:lpstr>What is daily scrum?</vt:lpstr>
      <vt:lpstr>Stand-Up Meetings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7.1</dc:title>
  <cp:lastModifiedBy>Danyal Khalid</cp:lastModifiedBy>
  <cp:revision>4</cp:revision>
  <dcterms:modified xsi:type="dcterms:W3CDTF">2020-04-06T17:25:46Z</dcterms:modified>
</cp:coreProperties>
</file>